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57" r:id="rId5"/>
    <p:sldId id="281" r:id="rId6"/>
    <p:sldId id="325" r:id="rId7"/>
    <p:sldId id="258" r:id="rId8"/>
    <p:sldId id="318" r:id="rId9"/>
    <p:sldId id="326" r:id="rId10"/>
    <p:sldId id="321" r:id="rId11"/>
    <p:sldId id="260" r:id="rId12"/>
    <p:sldId id="261" r:id="rId13"/>
    <p:sldId id="309" r:id="rId14"/>
    <p:sldId id="323" r:id="rId15"/>
    <p:sldId id="320" r:id="rId16"/>
    <p:sldId id="319" r:id="rId17"/>
    <p:sldId id="262" r:id="rId18"/>
    <p:sldId id="264" r:id="rId19"/>
    <p:sldId id="306" r:id="rId20"/>
    <p:sldId id="266" r:id="rId21"/>
    <p:sldId id="307" r:id="rId2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7F06D9-4EE0-40AC-996F-364C2C07B1A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54E0158-B216-46D2-B64B-347FDD373159}">
      <dgm:prSet/>
      <dgm:spPr/>
      <dgm:t>
        <a:bodyPr/>
        <a:lstStyle/>
        <a:p>
          <a:r>
            <a:rPr lang="nl-NL"/>
            <a:t>Adoptie is letterlijk het </a:t>
          </a:r>
          <a:r>
            <a:rPr lang="nl-NL" b="1"/>
            <a:t>aannemen van een kind</a:t>
          </a:r>
          <a:endParaRPr lang="en-US"/>
        </a:p>
      </dgm:t>
    </dgm:pt>
    <dgm:pt modelId="{60A8D974-4138-42AE-B637-C11004841E4D}" type="parTrans" cxnId="{B951F137-1844-4DAA-95B4-5F0770E9ECF7}">
      <dgm:prSet/>
      <dgm:spPr/>
      <dgm:t>
        <a:bodyPr/>
        <a:lstStyle/>
        <a:p>
          <a:endParaRPr lang="en-US"/>
        </a:p>
      </dgm:t>
    </dgm:pt>
    <dgm:pt modelId="{7E214F1E-9291-4602-9592-2C79DE3E5720}" type="sibTrans" cxnId="{B951F137-1844-4DAA-95B4-5F0770E9ECF7}">
      <dgm:prSet/>
      <dgm:spPr/>
      <dgm:t>
        <a:bodyPr/>
        <a:lstStyle/>
        <a:p>
          <a:endParaRPr lang="en-US"/>
        </a:p>
      </dgm:t>
    </dgm:pt>
    <dgm:pt modelId="{EC5438F0-525C-41AB-A4EB-0263F342B59A}">
      <dgm:prSet/>
      <dgm:spPr/>
      <dgm:t>
        <a:bodyPr/>
        <a:lstStyle/>
        <a:p>
          <a:r>
            <a:rPr lang="nl-NL"/>
            <a:t>Het belangrijkste kenmerk: </a:t>
          </a:r>
          <a:r>
            <a:rPr lang="nl-NL" b="1"/>
            <a:t>familieband met de geboorteouders wordt verbroken  </a:t>
          </a:r>
          <a:endParaRPr lang="en-US"/>
        </a:p>
      </dgm:t>
    </dgm:pt>
    <dgm:pt modelId="{8ED01F59-1218-4F02-8998-6512A82ACF46}" type="parTrans" cxnId="{598AB596-C6C8-4300-BEDA-2EF87B679A82}">
      <dgm:prSet/>
      <dgm:spPr/>
      <dgm:t>
        <a:bodyPr/>
        <a:lstStyle/>
        <a:p>
          <a:endParaRPr lang="en-US"/>
        </a:p>
      </dgm:t>
    </dgm:pt>
    <dgm:pt modelId="{084DB44D-BC1E-4764-90E8-24A9793F8617}" type="sibTrans" cxnId="{598AB596-C6C8-4300-BEDA-2EF87B679A82}">
      <dgm:prSet/>
      <dgm:spPr/>
      <dgm:t>
        <a:bodyPr/>
        <a:lstStyle/>
        <a:p>
          <a:endParaRPr lang="en-US"/>
        </a:p>
      </dgm:t>
    </dgm:pt>
    <dgm:pt modelId="{2F301CB1-DBCC-4F7D-AF5B-78C34A79287A}">
      <dgm:prSet/>
      <dgm:spPr/>
      <dgm:t>
        <a:bodyPr/>
        <a:lstStyle/>
        <a:p>
          <a:r>
            <a:rPr lang="nl-NL"/>
            <a:t>Er ontstaat een </a:t>
          </a:r>
          <a:r>
            <a:rPr lang="nl-NL" b="1"/>
            <a:t>nieuwe, wettelijk geldende familieband</a:t>
          </a:r>
          <a:r>
            <a:rPr lang="nl-NL"/>
            <a:t>, met alle rechten en plichten die daarbij horen</a:t>
          </a:r>
          <a:endParaRPr lang="en-US"/>
        </a:p>
      </dgm:t>
    </dgm:pt>
    <dgm:pt modelId="{91BD914A-8403-4CB6-B564-560A7B046086}" type="parTrans" cxnId="{0AB01A6D-B923-43B4-96C9-C8EC07E51FCC}">
      <dgm:prSet/>
      <dgm:spPr/>
      <dgm:t>
        <a:bodyPr/>
        <a:lstStyle/>
        <a:p>
          <a:endParaRPr lang="en-US"/>
        </a:p>
      </dgm:t>
    </dgm:pt>
    <dgm:pt modelId="{6ED5D38F-A405-46B8-8A3E-FBFA736384C6}" type="sibTrans" cxnId="{0AB01A6D-B923-43B4-96C9-C8EC07E51FCC}">
      <dgm:prSet/>
      <dgm:spPr/>
      <dgm:t>
        <a:bodyPr/>
        <a:lstStyle/>
        <a:p>
          <a:endParaRPr lang="en-US"/>
        </a:p>
      </dgm:t>
    </dgm:pt>
    <dgm:pt modelId="{0B8BBE4A-EDC8-48FA-AECF-5E91F30A24FA}">
      <dgm:prSet/>
      <dgm:spPr/>
      <dgm:t>
        <a:bodyPr/>
        <a:lstStyle/>
        <a:p>
          <a:r>
            <a:rPr lang="nl-NL"/>
            <a:t>Wanneer het </a:t>
          </a:r>
          <a:r>
            <a:rPr lang="nl-NL" b="1"/>
            <a:t>ouderlijk gezag wettelijk wordt overgedragen aan niet-biologische ouders </a:t>
          </a:r>
          <a:endParaRPr lang="en-US"/>
        </a:p>
      </dgm:t>
    </dgm:pt>
    <dgm:pt modelId="{01C7AC94-52D9-498F-94B6-A602A647AAF3}" type="parTrans" cxnId="{B1DE0C5A-5595-477B-85C8-14FAC79FFDAF}">
      <dgm:prSet/>
      <dgm:spPr/>
      <dgm:t>
        <a:bodyPr/>
        <a:lstStyle/>
        <a:p>
          <a:endParaRPr lang="en-US"/>
        </a:p>
      </dgm:t>
    </dgm:pt>
    <dgm:pt modelId="{48805CA1-2FA5-420C-A47E-A0ACD4512D82}" type="sibTrans" cxnId="{B1DE0C5A-5595-477B-85C8-14FAC79FFDAF}">
      <dgm:prSet/>
      <dgm:spPr/>
      <dgm:t>
        <a:bodyPr/>
        <a:lstStyle/>
        <a:p>
          <a:endParaRPr lang="en-US"/>
        </a:p>
      </dgm:t>
    </dgm:pt>
    <dgm:pt modelId="{A7482960-7FDB-40BD-B6D4-8157450B8203}" type="pres">
      <dgm:prSet presAssocID="{CE7F06D9-4EE0-40AC-996F-364C2C07B1A3}" presName="linear" presStyleCnt="0">
        <dgm:presLayoutVars>
          <dgm:animLvl val="lvl"/>
          <dgm:resizeHandles val="exact"/>
        </dgm:presLayoutVars>
      </dgm:prSet>
      <dgm:spPr/>
    </dgm:pt>
    <dgm:pt modelId="{AABEF71D-793F-4C3E-84EB-B222A51BDDD0}" type="pres">
      <dgm:prSet presAssocID="{054E0158-B216-46D2-B64B-347FDD37315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24764D2-EEC5-412E-81B6-FE1FD0A07946}" type="pres">
      <dgm:prSet presAssocID="{7E214F1E-9291-4602-9592-2C79DE3E5720}" presName="spacer" presStyleCnt="0"/>
      <dgm:spPr/>
    </dgm:pt>
    <dgm:pt modelId="{124EECEB-4E08-4C80-85C2-C19E13FAB00E}" type="pres">
      <dgm:prSet presAssocID="{EC5438F0-525C-41AB-A4EB-0263F342B59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74F03B8-EB66-49A0-BFF0-CB4136A3DE65}" type="pres">
      <dgm:prSet presAssocID="{084DB44D-BC1E-4764-90E8-24A9793F8617}" presName="spacer" presStyleCnt="0"/>
      <dgm:spPr/>
    </dgm:pt>
    <dgm:pt modelId="{69D365E2-0F66-4262-95FD-3502F579BD22}" type="pres">
      <dgm:prSet presAssocID="{2F301CB1-DBCC-4F7D-AF5B-78C34A79287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C3C9AFA-2E5F-4002-8E9E-F09052ADA2B0}" type="pres">
      <dgm:prSet presAssocID="{6ED5D38F-A405-46B8-8A3E-FBFA736384C6}" presName="spacer" presStyleCnt="0"/>
      <dgm:spPr/>
    </dgm:pt>
    <dgm:pt modelId="{284EDF31-290B-468F-B41E-8EDBFAF251A9}" type="pres">
      <dgm:prSet presAssocID="{0B8BBE4A-EDC8-48FA-AECF-5E91F30A24F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951F137-1844-4DAA-95B4-5F0770E9ECF7}" srcId="{CE7F06D9-4EE0-40AC-996F-364C2C07B1A3}" destId="{054E0158-B216-46D2-B64B-347FDD373159}" srcOrd="0" destOrd="0" parTransId="{60A8D974-4138-42AE-B637-C11004841E4D}" sibTransId="{7E214F1E-9291-4602-9592-2C79DE3E5720}"/>
    <dgm:cxn modelId="{CA8C2A62-66E7-4DDB-B911-6C51A58EE1A2}" type="presOf" srcId="{054E0158-B216-46D2-B64B-347FDD373159}" destId="{AABEF71D-793F-4C3E-84EB-B222A51BDDD0}" srcOrd="0" destOrd="0" presId="urn:microsoft.com/office/officeart/2005/8/layout/vList2"/>
    <dgm:cxn modelId="{ECE96662-D521-4A52-82B9-1628B463E3BC}" type="presOf" srcId="{0B8BBE4A-EDC8-48FA-AECF-5E91F30A24FA}" destId="{284EDF31-290B-468F-B41E-8EDBFAF251A9}" srcOrd="0" destOrd="0" presId="urn:microsoft.com/office/officeart/2005/8/layout/vList2"/>
    <dgm:cxn modelId="{0AB01A6D-B923-43B4-96C9-C8EC07E51FCC}" srcId="{CE7F06D9-4EE0-40AC-996F-364C2C07B1A3}" destId="{2F301CB1-DBCC-4F7D-AF5B-78C34A79287A}" srcOrd="2" destOrd="0" parTransId="{91BD914A-8403-4CB6-B564-560A7B046086}" sibTransId="{6ED5D38F-A405-46B8-8A3E-FBFA736384C6}"/>
    <dgm:cxn modelId="{B1DE0C5A-5595-477B-85C8-14FAC79FFDAF}" srcId="{CE7F06D9-4EE0-40AC-996F-364C2C07B1A3}" destId="{0B8BBE4A-EDC8-48FA-AECF-5E91F30A24FA}" srcOrd="3" destOrd="0" parTransId="{01C7AC94-52D9-498F-94B6-A602A647AAF3}" sibTransId="{48805CA1-2FA5-420C-A47E-A0ACD4512D82}"/>
    <dgm:cxn modelId="{112D458C-79DF-4E2A-BD87-D642669B5526}" type="presOf" srcId="{EC5438F0-525C-41AB-A4EB-0263F342B59A}" destId="{124EECEB-4E08-4C80-85C2-C19E13FAB00E}" srcOrd="0" destOrd="0" presId="urn:microsoft.com/office/officeart/2005/8/layout/vList2"/>
    <dgm:cxn modelId="{A15A1E94-4026-453E-907E-6D9B1C72376E}" type="presOf" srcId="{2F301CB1-DBCC-4F7D-AF5B-78C34A79287A}" destId="{69D365E2-0F66-4262-95FD-3502F579BD22}" srcOrd="0" destOrd="0" presId="urn:microsoft.com/office/officeart/2005/8/layout/vList2"/>
    <dgm:cxn modelId="{598AB596-C6C8-4300-BEDA-2EF87B679A82}" srcId="{CE7F06D9-4EE0-40AC-996F-364C2C07B1A3}" destId="{EC5438F0-525C-41AB-A4EB-0263F342B59A}" srcOrd="1" destOrd="0" parTransId="{8ED01F59-1218-4F02-8998-6512A82ACF46}" sibTransId="{084DB44D-BC1E-4764-90E8-24A9793F8617}"/>
    <dgm:cxn modelId="{BDA4ADA8-0AD0-4A28-92AF-6FA4B87EF9DB}" type="presOf" srcId="{CE7F06D9-4EE0-40AC-996F-364C2C07B1A3}" destId="{A7482960-7FDB-40BD-B6D4-8157450B8203}" srcOrd="0" destOrd="0" presId="urn:microsoft.com/office/officeart/2005/8/layout/vList2"/>
    <dgm:cxn modelId="{76A200C1-07C5-4DFF-BAEE-0FBA1E2536A5}" type="presParOf" srcId="{A7482960-7FDB-40BD-B6D4-8157450B8203}" destId="{AABEF71D-793F-4C3E-84EB-B222A51BDDD0}" srcOrd="0" destOrd="0" presId="urn:microsoft.com/office/officeart/2005/8/layout/vList2"/>
    <dgm:cxn modelId="{427E224B-29B0-4EE8-A996-D3A81B9C402A}" type="presParOf" srcId="{A7482960-7FDB-40BD-B6D4-8157450B8203}" destId="{624764D2-EEC5-412E-81B6-FE1FD0A07946}" srcOrd="1" destOrd="0" presId="urn:microsoft.com/office/officeart/2005/8/layout/vList2"/>
    <dgm:cxn modelId="{FC772665-4683-454F-AAE0-DEABA58491F9}" type="presParOf" srcId="{A7482960-7FDB-40BD-B6D4-8157450B8203}" destId="{124EECEB-4E08-4C80-85C2-C19E13FAB00E}" srcOrd="2" destOrd="0" presId="urn:microsoft.com/office/officeart/2005/8/layout/vList2"/>
    <dgm:cxn modelId="{29FDC4ED-309B-416B-8FE7-A67E6D2B3D9A}" type="presParOf" srcId="{A7482960-7FDB-40BD-B6D4-8157450B8203}" destId="{C74F03B8-EB66-49A0-BFF0-CB4136A3DE65}" srcOrd="3" destOrd="0" presId="urn:microsoft.com/office/officeart/2005/8/layout/vList2"/>
    <dgm:cxn modelId="{CF6946CC-E77E-4C4B-9249-D5A74F94B959}" type="presParOf" srcId="{A7482960-7FDB-40BD-B6D4-8157450B8203}" destId="{69D365E2-0F66-4262-95FD-3502F579BD22}" srcOrd="4" destOrd="0" presId="urn:microsoft.com/office/officeart/2005/8/layout/vList2"/>
    <dgm:cxn modelId="{F52EB9F2-A948-4A23-9712-479E6D4A60C1}" type="presParOf" srcId="{A7482960-7FDB-40BD-B6D4-8157450B8203}" destId="{2C3C9AFA-2E5F-4002-8E9E-F09052ADA2B0}" srcOrd="5" destOrd="0" presId="urn:microsoft.com/office/officeart/2005/8/layout/vList2"/>
    <dgm:cxn modelId="{45EEB65C-B659-4840-9ED3-5CD939622A2B}" type="presParOf" srcId="{A7482960-7FDB-40BD-B6D4-8157450B8203}" destId="{284EDF31-290B-468F-B41E-8EDBFAF251A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EF71D-793F-4C3E-84EB-B222A51BDDD0}">
      <dsp:nvSpPr>
        <dsp:cNvPr id="0" name=""/>
        <dsp:cNvSpPr/>
      </dsp:nvSpPr>
      <dsp:spPr>
        <a:xfrm>
          <a:off x="0" y="241576"/>
          <a:ext cx="5776976" cy="71505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Adoptie is letterlijk het </a:t>
          </a:r>
          <a:r>
            <a:rPr lang="nl-NL" sz="1800" b="1" kern="1200"/>
            <a:t>aannemen van een kind</a:t>
          </a:r>
          <a:endParaRPr lang="en-US" sz="1800" kern="1200"/>
        </a:p>
      </dsp:txBody>
      <dsp:txXfrm>
        <a:off x="34906" y="276482"/>
        <a:ext cx="5707164" cy="645240"/>
      </dsp:txXfrm>
    </dsp:sp>
    <dsp:sp modelId="{124EECEB-4E08-4C80-85C2-C19E13FAB00E}">
      <dsp:nvSpPr>
        <dsp:cNvPr id="0" name=""/>
        <dsp:cNvSpPr/>
      </dsp:nvSpPr>
      <dsp:spPr>
        <a:xfrm>
          <a:off x="0" y="1008469"/>
          <a:ext cx="5776976" cy="715052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Het belangrijkste kenmerk: </a:t>
          </a:r>
          <a:r>
            <a:rPr lang="nl-NL" sz="1800" b="1" kern="1200"/>
            <a:t>familieband met de geboorteouders wordt verbroken  </a:t>
          </a:r>
          <a:endParaRPr lang="en-US" sz="1800" kern="1200"/>
        </a:p>
      </dsp:txBody>
      <dsp:txXfrm>
        <a:off x="34906" y="1043375"/>
        <a:ext cx="5707164" cy="645240"/>
      </dsp:txXfrm>
    </dsp:sp>
    <dsp:sp modelId="{69D365E2-0F66-4262-95FD-3502F579BD22}">
      <dsp:nvSpPr>
        <dsp:cNvPr id="0" name=""/>
        <dsp:cNvSpPr/>
      </dsp:nvSpPr>
      <dsp:spPr>
        <a:xfrm>
          <a:off x="0" y="1775362"/>
          <a:ext cx="5776976" cy="715052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Er ontstaat een </a:t>
          </a:r>
          <a:r>
            <a:rPr lang="nl-NL" sz="1800" b="1" kern="1200"/>
            <a:t>nieuwe, wettelijk geldende familieband</a:t>
          </a:r>
          <a:r>
            <a:rPr lang="nl-NL" sz="1800" kern="1200"/>
            <a:t>, met alle rechten en plichten die daarbij horen</a:t>
          </a:r>
          <a:endParaRPr lang="en-US" sz="1800" kern="1200"/>
        </a:p>
      </dsp:txBody>
      <dsp:txXfrm>
        <a:off x="34906" y="1810268"/>
        <a:ext cx="5707164" cy="645240"/>
      </dsp:txXfrm>
    </dsp:sp>
    <dsp:sp modelId="{284EDF31-290B-468F-B41E-8EDBFAF251A9}">
      <dsp:nvSpPr>
        <dsp:cNvPr id="0" name=""/>
        <dsp:cNvSpPr/>
      </dsp:nvSpPr>
      <dsp:spPr>
        <a:xfrm>
          <a:off x="0" y="2542255"/>
          <a:ext cx="5776976" cy="715052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Wanneer het </a:t>
          </a:r>
          <a:r>
            <a:rPr lang="nl-NL" sz="1800" b="1" kern="1200"/>
            <a:t>ouderlijk gezag wettelijk wordt overgedragen aan niet-biologische ouders </a:t>
          </a:r>
          <a:endParaRPr lang="en-US" sz="1800" kern="1200"/>
        </a:p>
      </dsp:txBody>
      <dsp:txXfrm>
        <a:off x="34906" y="2577161"/>
        <a:ext cx="5707164" cy="645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47176-D5A4-4C5D-B185-9BC3627563A8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FAA63-7881-4544-93E3-3F502E90CD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0173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60D037-C05C-4C36-9649-15AC5A1A930F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37140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960F7-D642-4BC7-864B-1C11FA49E6B8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7F63F-E0C1-40A5-9398-130036B93AD0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960F7-D642-4BC7-864B-1C11FA49E6B8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sz="12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960F7-D642-4BC7-864B-1C11FA49E6B8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7F63F-E0C1-40A5-9398-130036B93AD0}" type="slidenum">
              <a:rPr lang="nl-NL" smtClean="0"/>
              <a:pPr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35269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b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960F7-D642-4BC7-864B-1C11FA49E6B8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b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960F7-D642-4BC7-864B-1C11FA49E6B8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7F63F-E0C1-40A5-9398-130036B93AD0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7F63F-E0C1-40A5-9398-130036B93AD0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960F7-D642-4BC7-864B-1C11FA49E6B8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b="1" baseline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960F7-D642-4BC7-864B-1C11FA49E6B8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b="0" baseline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960F7-D642-4BC7-864B-1C11FA49E6B8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7F63F-E0C1-40A5-9398-130036B93AD0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b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7F63F-E0C1-40A5-9398-130036B93AD0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E60D7C-1F6E-4F83-A100-0ADEAE52CA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FDC4875-B01B-4F91-B733-7334BD7415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B89BB5-6F90-484C-A4B3-596E4424F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CE7D-9073-4D19-9280-9495CCD1CDB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720D91A-6935-4027-8C7A-AEEB967E8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16495EA-D0A4-4021-BE40-0FC4EE8CC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DE84-F1D0-4FE6-8A02-5E9F9DC9B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2718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8582D2-29B4-4C9F-BCB3-89FFB0AA3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CF83C4E-A078-440F-A3D3-5BE0B1387C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5B84672-8B92-4B4A-8359-097C0EFC9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CE7D-9073-4D19-9280-9495CCD1CDB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6C9AD82-606E-4FCE-A48D-4CA1ACF0D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81A143-6F3C-46DE-9237-79F1F74D3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DE84-F1D0-4FE6-8A02-5E9F9DC9B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317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F4E099D-D772-45C4-A284-FF3B3917C7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DB571CB-1A9C-449E-9822-3293C628B6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9E5EEF-4022-4FC9-8150-93E52E77A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CE7D-9073-4D19-9280-9495CCD1CDB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20E26D-2D08-4DF3-B828-F843B32BF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DC36CE-9D68-4699-9B1B-A750CF480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DE84-F1D0-4FE6-8A02-5E9F9DC9B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7080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45B633-57CD-416E-BEE3-D1A470C99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A9C739-0BEC-47FE-8EC3-8793F4EFF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DD15B91-1D0C-4503-8FF6-1CB913138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CE7D-9073-4D19-9280-9495CCD1CDB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07EEE0F-E501-4604-868D-DF2B0212D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A30E9B6-AE55-43D8-9D16-7759547E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DE84-F1D0-4FE6-8A02-5E9F9DC9B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221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9BD2DF-1F34-4BBC-AC44-F67BB65CB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33BF174-E05F-470B-A696-6554E63F0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B77646-F3CE-42EB-A1F4-F512F69BB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CE7D-9073-4D19-9280-9495CCD1CDB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1708D4E-6F10-49C7-9CA9-A30808238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9DFB228-5893-4FA5-AF8C-EA709C12E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DE84-F1D0-4FE6-8A02-5E9F9DC9B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205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D522E8-B87D-4708-BCFC-94E607598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515A4D-7197-4E5C-BA90-C697B26ED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89F9D58-7852-4EB2-AF55-4E1820C6F1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6E34290-7DCD-47DD-B966-CD3D31FD2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CE7D-9073-4D19-9280-9495CCD1CDB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6DD82A6-355B-4E9D-B9AC-3671474B5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CAFF08C-5D6E-40EF-BBCF-E4B9D33B0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DE84-F1D0-4FE6-8A02-5E9F9DC9B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7755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12B126-4916-4E8C-89D8-05D9EFA85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B44A70C-EE26-4CF9-A483-C71EBCE08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B329D09-040B-4FD0-AF92-2EDC0DF39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FA0670A-0F56-4BE1-893F-D8BE5B7D17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72A3286-F5E9-49A9-BB89-571E065757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10480E4-AFD0-4025-B631-D2DD9598E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CE7D-9073-4D19-9280-9495CCD1CDB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B8B1D54-FF0A-4AFA-94D7-17414BD2A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6E3FACD-DFE9-4D6B-89FE-04C1E01A4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DE84-F1D0-4FE6-8A02-5E9F9DC9B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3798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997C83-EBED-4F45-B976-B4D5519B5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3063014-1ADE-4B0E-8021-4FBAAF5AE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CE7D-9073-4D19-9280-9495CCD1CDB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0642FED-8F7F-496F-A100-38C607AAA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DB37C28-9CD4-4FA7-82FC-65E39F6E5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DE84-F1D0-4FE6-8A02-5E9F9DC9B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8548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91464C7-87C6-4939-9775-FFD09B5A2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CE7D-9073-4D19-9280-9495CCD1CDB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20ACF56-A3C8-4A58-AC8C-17D97CA93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ED8EE32-4E2A-40E6-BAD8-7F2ECE193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DE84-F1D0-4FE6-8A02-5E9F9DC9B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300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2FFFB0-8614-456D-8821-1F2C6B081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1DBC8A-FC99-4443-8ED8-3CACDE813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D809832-3D8B-4851-B33F-00F83A2204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D371A19-F780-4C18-AEF0-B599E7317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CE7D-9073-4D19-9280-9495CCD1CDB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6C9F699-F2AC-4323-A853-71E156BAE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3AC419E-98A7-42F0-A640-A83F87140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DE84-F1D0-4FE6-8A02-5E9F9DC9B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7861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242FCA-81FA-49A3-B846-300D57E9F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24C6CA6-6976-4F02-8083-0751BD6BD1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8F5C353-95BF-4670-9264-2D1A8880B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CDFD960-973E-42DF-AF41-C64CCD0B0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CE7D-9073-4D19-9280-9495CCD1CDB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04DA320-77DE-497D-A8D8-9F006092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71DA713-3FEB-4CC4-8E88-09E11188E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DE84-F1D0-4FE6-8A02-5E9F9DC9B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303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65B02CD-F336-4584-AC8F-FD5351D43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0CF122E-319C-4529-9DE9-A03E1D6A8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2C4DFC-8CCE-4716-B2E9-F74EB40C26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0CE7D-9073-4D19-9280-9495CCD1CDBE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84A97B7-6E19-4EE1-B17A-E632499F91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7EAFC2-E83C-43E0-8A0F-FCF2BEAAEA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4DE84-F1D0-4FE6-8A02-5E9F9DC9B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040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sxdPopCfAq4" TargetMode="External"/><Relationship Id="rId4" Type="http://schemas.openxmlformats.org/officeDocument/2006/relationships/image" Target="../media/image7.sv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doptie.nl/adoptieouders/vib-g/" TargetMode="External"/><Relationship Id="rId4" Type="http://schemas.openxmlformats.org/officeDocument/2006/relationships/image" Target="../media/image9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nos.nl/nieuwsuur/video/2141079-raad-jeugdbescherming-pleit-voor-stop-adoptie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5D94CD-9FDB-41C6-A9F9-5337F3C70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208608-635E-41BF-8697-5562CEFCA3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99D8EFE-162D-48AE-9D35-DB270C27E2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77330" y="685799"/>
            <a:ext cx="5503448" cy="5503448"/>
            <a:chOff x="5984543" y="6810"/>
            <a:chExt cx="6182436" cy="6182437"/>
          </a:xfrm>
        </p:grpSpPr>
        <p:sp>
          <p:nvSpPr>
            <p:cNvPr id="13" name="Graphic 14">
              <a:extLst>
                <a:ext uri="{FF2B5EF4-FFF2-40B4-BE49-F238E27FC236}">
                  <a16:creationId xmlns:a16="http://schemas.microsoft.com/office/drawing/2014/main" id="{FBE15126-40D2-47E5-9CC7-EA2B1CD62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9075761" y="3094174"/>
              <a:ext cx="3091218" cy="3095073"/>
            </a:xfrm>
            <a:custGeom>
              <a:avLst/>
              <a:gdLst>
                <a:gd name="connsiteX0" fmla="*/ 2616327 w 2616326"/>
                <a:gd name="connsiteY0" fmla="*/ 634841 h 2618803"/>
                <a:gd name="connsiteX1" fmla="*/ 2616327 w 2616326"/>
                <a:gd name="connsiteY1" fmla="*/ 0 h 2618803"/>
                <a:gd name="connsiteX2" fmla="*/ 0 w 2616326"/>
                <a:gd name="connsiteY2" fmla="*/ 0 h 2618803"/>
                <a:gd name="connsiteX3" fmla="*/ 0 w 2616326"/>
                <a:gd name="connsiteY3" fmla="*/ 2618804 h 2618803"/>
                <a:gd name="connsiteX4" fmla="*/ 634270 w 2616326"/>
                <a:gd name="connsiteY4" fmla="*/ 2618804 h 2618803"/>
                <a:gd name="connsiteX5" fmla="*/ 2616327 w 2616326"/>
                <a:gd name="connsiteY5" fmla="*/ 634841 h 261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16326" h="2618803">
                  <a:moveTo>
                    <a:pt x="2616327" y="634841"/>
                  </a:moveTo>
                  <a:lnTo>
                    <a:pt x="2616327" y="0"/>
                  </a:lnTo>
                  <a:lnTo>
                    <a:pt x="0" y="0"/>
                  </a:lnTo>
                  <a:lnTo>
                    <a:pt x="0" y="2618804"/>
                  </a:lnTo>
                  <a:lnTo>
                    <a:pt x="634270" y="2618804"/>
                  </a:lnTo>
                  <a:cubicBezTo>
                    <a:pt x="634270" y="1523143"/>
                    <a:pt x="1521619" y="634841"/>
                    <a:pt x="2616327" y="634841"/>
                  </a:cubicBez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4">
              <a:extLst>
                <a:ext uri="{FF2B5EF4-FFF2-40B4-BE49-F238E27FC236}">
                  <a16:creationId xmlns:a16="http://schemas.microsoft.com/office/drawing/2014/main" id="{970A677B-FEEC-4253-BD55-C7F5433D5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H="1">
              <a:off x="5984543" y="3094174"/>
              <a:ext cx="3091218" cy="3095073"/>
            </a:xfrm>
            <a:custGeom>
              <a:avLst/>
              <a:gdLst>
                <a:gd name="connsiteX0" fmla="*/ 2616327 w 2616326"/>
                <a:gd name="connsiteY0" fmla="*/ 634841 h 2618803"/>
                <a:gd name="connsiteX1" fmla="*/ 2616327 w 2616326"/>
                <a:gd name="connsiteY1" fmla="*/ 0 h 2618803"/>
                <a:gd name="connsiteX2" fmla="*/ 0 w 2616326"/>
                <a:gd name="connsiteY2" fmla="*/ 0 h 2618803"/>
                <a:gd name="connsiteX3" fmla="*/ 0 w 2616326"/>
                <a:gd name="connsiteY3" fmla="*/ 2618804 h 2618803"/>
                <a:gd name="connsiteX4" fmla="*/ 634270 w 2616326"/>
                <a:gd name="connsiteY4" fmla="*/ 2618804 h 2618803"/>
                <a:gd name="connsiteX5" fmla="*/ 2616327 w 2616326"/>
                <a:gd name="connsiteY5" fmla="*/ 634841 h 261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16326" h="2618803">
                  <a:moveTo>
                    <a:pt x="2616327" y="634841"/>
                  </a:moveTo>
                  <a:lnTo>
                    <a:pt x="2616327" y="0"/>
                  </a:lnTo>
                  <a:lnTo>
                    <a:pt x="0" y="0"/>
                  </a:lnTo>
                  <a:lnTo>
                    <a:pt x="0" y="2618804"/>
                  </a:lnTo>
                  <a:lnTo>
                    <a:pt x="634270" y="2618804"/>
                  </a:lnTo>
                  <a:cubicBezTo>
                    <a:pt x="634270" y="1523143"/>
                    <a:pt x="1521619" y="634841"/>
                    <a:pt x="2616327" y="634841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4">
              <a:extLst>
                <a:ext uri="{FF2B5EF4-FFF2-40B4-BE49-F238E27FC236}">
                  <a16:creationId xmlns:a16="http://schemas.microsoft.com/office/drawing/2014/main" id="{90DE970B-D2CF-4C17-A0FC-F2E4E3AAC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V="1">
              <a:off x="9075761" y="6811"/>
              <a:ext cx="3091218" cy="3095073"/>
            </a:xfrm>
            <a:custGeom>
              <a:avLst/>
              <a:gdLst>
                <a:gd name="connsiteX0" fmla="*/ 2616327 w 2616326"/>
                <a:gd name="connsiteY0" fmla="*/ 634841 h 2618803"/>
                <a:gd name="connsiteX1" fmla="*/ 2616327 w 2616326"/>
                <a:gd name="connsiteY1" fmla="*/ 0 h 2618803"/>
                <a:gd name="connsiteX2" fmla="*/ 0 w 2616326"/>
                <a:gd name="connsiteY2" fmla="*/ 0 h 2618803"/>
                <a:gd name="connsiteX3" fmla="*/ 0 w 2616326"/>
                <a:gd name="connsiteY3" fmla="*/ 2618804 h 2618803"/>
                <a:gd name="connsiteX4" fmla="*/ 634270 w 2616326"/>
                <a:gd name="connsiteY4" fmla="*/ 2618804 h 2618803"/>
                <a:gd name="connsiteX5" fmla="*/ 2616327 w 2616326"/>
                <a:gd name="connsiteY5" fmla="*/ 634841 h 261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16326" h="2618803">
                  <a:moveTo>
                    <a:pt x="2616327" y="634841"/>
                  </a:moveTo>
                  <a:lnTo>
                    <a:pt x="2616327" y="0"/>
                  </a:lnTo>
                  <a:lnTo>
                    <a:pt x="0" y="0"/>
                  </a:lnTo>
                  <a:lnTo>
                    <a:pt x="0" y="2618804"/>
                  </a:lnTo>
                  <a:lnTo>
                    <a:pt x="634270" y="2618804"/>
                  </a:lnTo>
                  <a:cubicBezTo>
                    <a:pt x="634270" y="1523143"/>
                    <a:pt x="1521619" y="634841"/>
                    <a:pt x="2616327" y="634841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Graphic 14">
              <a:extLst>
                <a:ext uri="{FF2B5EF4-FFF2-40B4-BE49-F238E27FC236}">
                  <a16:creationId xmlns:a16="http://schemas.microsoft.com/office/drawing/2014/main" id="{D0B0A42E-801B-44FD-9544-04F002DCE8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H="1" flipV="1">
              <a:off x="5984543" y="6810"/>
              <a:ext cx="3091218" cy="3095073"/>
            </a:xfrm>
            <a:custGeom>
              <a:avLst/>
              <a:gdLst>
                <a:gd name="connsiteX0" fmla="*/ 2616327 w 2616326"/>
                <a:gd name="connsiteY0" fmla="*/ 634841 h 2618803"/>
                <a:gd name="connsiteX1" fmla="*/ 2616327 w 2616326"/>
                <a:gd name="connsiteY1" fmla="*/ 0 h 2618803"/>
                <a:gd name="connsiteX2" fmla="*/ 0 w 2616326"/>
                <a:gd name="connsiteY2" fmla="*/ 0 h 2618803"/>
                <a:gd name="connsiteX3" fmla="*/ 0 w 2616326"/>
                <a:gd name="connsiteY3" fmla="*/ 2618804 h 2618803"/>
                <a:gd name="connsiteX4" fmla="*/ 634270 w 2616326"/>
                <a:gd name="connsiteY4" fmla="*/ 2618804 h 2618803"/>
                <a:gd name="connsiteX5" fmla="*/ 2616327 w 2616326"/>
                <a:gd name="connsiteY5" fmla="*/ 634841 h 261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16326" h="2618803">
                  <a:moveTo>
                    <a:pt x="2616327" y="634841"/>
                  </a:moveTo>
                  <a:lnTo>
                    <a:pt x="2616327" y="0"/>
                  </a:lnTo>
                  <a:lnTo>
                    <a:pt x="0" y="0"/>
                  </a:lnTo>
                  <a:lnTo>
                    <a:pt x="0" y="2618804"/>
                  </a:lnTo>
                  <a:lnTo>
                    <a:pt x="634270" y="2618804"/>
                  </a:lnTo>
                  <a:cubicBezTo>
                    <a:pt x="634270" y="1523143"/>
                    <a:pt x="1521619" y="634841"/>
                    <a:pt x="2616327" y="634841"/>
                  </a:cubicBez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3040" y="914399"/>
            <a:ext cx="4636008" cy="5133976"/>
          </a:xfrm>
        </p:spPr>
        <p:txBody>
          <a:bodyPr anchor="ctr">
            <a:normAutofit/>
          </a:bodyPr>
          <a:lstStyle/>
          <a:p>
            <a:pPr algn="l"/>
            <a:r>
              <a:rPr lang="nl-NL" sz="5000" dirty="0"/>
              <a:t>Adoptie</a:t>
            </a:r>
            <a:r>
              <a:rPr lang="nl-NL" sz="5000"/>
              <a:t>, </a:t>
            </a:r>
            <a:endParaRPr lang="nl-NL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64322" y="914399"/>
            <a:ext cx="4995081" cy="5133975"/>
          </a:xfrm>
        </p:spPr>
        <p:txBody>
          <a:bodyPr anchor="ctr">
            <a:normAutofit/>
          </a:bodyPr>
          <a:lstStyle/>
          <a:p>
            <a:pPr algn="l"/>
            <a:endParaRPr lang="nl-NL"/>
          </a:p>
          <a:p>
            <a:pPr algn="l"/>
            <a:endParaRPr lang="nl-NL"/>
          </a:p>
          <a:p>
            <a:pPr algn="l"/>
            <a:r>
              <a:rPr lang="nl-NL"/>
              <a:t>Les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3F34CC1-8344-47E8-85D0-4B0047D559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2679192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2D8CC0B-3FEB-4B9E-B4DB-7FF10FF72B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60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D12192-08EC-4B50-8DE1-D803FABF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9F0EA0-386F-444B-80FE-60274499D6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219200" y="685800"/>
            <a:ext cx="109728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62D6955C-623F-4E24-BDCB-C554684CBF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3366236" y="-2655252"/>
            <a:ext cx="5486400" cy="121889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696024"/>
            <a:ext cx="8788527" cy="2253552"/>
          </a:xfrm>
        </p:spPr>
        <p:txBody>
          <a:bodyPr anchor="t">
            <a:normAutofit/>
          </a:bodyPr>
          <a:lstStyle/>
          <a:p>
            <a:r>
              <a:rPr lang="nl-NL" sz="5000"/>
              <a:t>Meta-analyses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AB5C45D-C7A1-415B-948E-994325EF7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3133724"/>
            <a:ext cx="8788527" cy="2746621"/>
          </a:xfrm>
        </p:spPr>
        <p:txBody>
          <a:bodyPr>
            <a:normAutofit/>
          </a:bodyPr>
          <a:lstStyle/>
          <a:p>
            <a:r>
              <a:rPr lang="nl-NL" sz="1800" b="1"/>
              <a:t>Cognitieve ontwikkeling</a:t>
            </a:r>
            <a:r>
              <a:rPr lang="nl-NL" sz="1800"/>
              <a:t>: verschil adoptiekinderen en leeftijdgenoten in land van herkomst </a:t>
            </a:r>
            <a:r>
              <a:rPr lang="nl-NL" sz="1800" b="1"/>
              <a:t>IQ-test en schoolprestaties </a:t>
            </a:r>
            <a:r>
              <a:rPr lang="nl-NL" sz="1800" b="1">
                <a:cs typeface="Calibri"/>
              </a:rPr>
              <a:t>→ hogere scores adoptiekinderen </a:t>
            </a:r>
            <a:endParaRPr lang="nl-NL" sz="1800" b="1"/>
          </a:p>
          <a:p>
            <a:pPr>
              <a:buNone/>
            </a:pPr>
            <a:r>
              <a:rPr lang="nl-NL" sz="1800"/>
              <a:t> </a:t>
            </a:r>
          </a:p>
          <a:p>
            <a:r>
              <a:rPr lang="nl-NL" sz="1800"/>
              <a:t>Verschil in </a:t>
            </a:r>
            <a:r>
              <a:rPr lang="nl-NL" sz="1800" b="1"/>
              <a:t>leerproblemen </a:t>
            </a:r>
            <a:r>
              <a:rPr lang="nl-NL" sz="1800"/>
              <a:t>tussen adoptiekinderen en niet-adoptiekinderen </a:t>
            </a:r>
            <a:r>
              <a:rPr lang="nl-NL" sz="1800">
                <a:cs typeface="Calibri"/>
              </a:rPr>
              <a:t>→ meer leerproblemen adoptiekinderen </a:t>
            </a:r>
            <a:endParaRPr lang="nl-NL" sz="1800"/>
          </a:p>
          <a:p>
            <a:r>
              <a:rPr lang="nl-NL" sz="1800"/>
              <a:t>Ontwikkeling van de </a:t>
            </a:r>
            <a:r>
              <a:rPr lang="nl-NL" sz="1800" b="1"/>
              <a:t>hersenen</a:t>
            </a:r>
            <a:r>
              <a:rPr lang="nl-NL" sz="1800"/>
              <a:t> mogelijk vertraagd </a:t>
            </a:r>
          </a:p>
          <a:p>
            <a:endParaRPr lang="nl-NL" sz="1800"/>
          </a:p>
          <a:p>
            <a:endParaRPr lang="nl-NL" sz="1800"/>
          </a:p>
          <a:p>
            <a:endParaRPr lang="nl-NL" sz="1800"/>
          </a:p>
          <a:p>
            <a:endParaRPr lang="nl-N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859105F-583F-490C-A164-DF9AC9999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56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D12192-08EC-4B50-8DE1-D803FABF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9F0EA0-386F-444B-80FE-60274499D6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219200" y="685800"/>
            <a:ext cx="109728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62D6955C-623F-4E24-BDCB-C554684CBF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3366236" y="-2655252"/>
            <a:ext cx="5486400" cy="1218895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63040" y="696024"/>
            <a:ext cx="8788527" cy="2253552"/>
          </a:xfrm>
        </p:spPr>
        <p:txBody>
          <a:bodyPr anchor="t">
            <a:normAutofit/>
          </a:bodyPr>
          <a:lstStyle/>
          <a:p>
            <a:r>
              <a:rPr lang="nl-NL" sz="5000"/>
              <a:t>Meta-analyses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AB5C45D-C7A1-415B-948E-994325EF7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63040" y="3133724"/>
            <a:ext cx="8788527" cy="2746621"/>
          </a:xfrm>
        </p:spPr>
        <p:txBody>
          <a:bodyPr>
            <a:normAutofit/>
          </a:bodyPr>
          <a:lstStyle/>
          <a:p>
            <a:r>
              <a:rPr lang="nl-NL" sz="1800" dirty="0"/>
              <a:t>Zelfwaardering en zelfvertrouwen: geen verschil tussen adoptiekinderen en niet-adoptiekinderen</a:t>
            </a:r>
          </a:p>
          <a:p>
            <a:r>
              <a:rPr lang="nl-NL" sz="1800" dirty="0"/>
              <a:t>Adoptiekinderen laten vaker </a:t>
            </a:r>
            <a:r>
              <a:rPr lang="nl-NL" sz="1800" b="1" dirty="0"/>
              <a:t>probleemgedrag</a:t>
            </a:r>
            <a:r>
              <a:rPr lang="nl-NL" sz="1800" dirty="0"/>
              <a:t> zien dan niet-adoptiekinderen </a:t>
            </a:r>
          </a:p>
          <a:p>
            <a:endParaRPr lang="nl-NL" sz="1800" dirty="0"/>
          </a:p>
          <a:p>
            <a:endParaRPr lang="nl-NL" sz="1800" dirty="0"/>
          </a:p>
          <a:p>
            <a:r>
              <a:rPr lang="nl-NL" sz="1800" dirty="0">
                <a:hlinkClick r:id="rId5"/>
              </a:rPr>
              <a:t>https://youtu.be/sxdPopCfAq4</a:t>
            </a:r>
            <a:endParaRPr lang="nl-NL" sz="1800" dirty="0"/>
          </a:p>
          <a:p>
            <a:endParaRPr lang="nl-NL" sz="1800" dirty="0"/>
          </a:p>
          <a:p>
            <a:endParaRPr lang="nl-NL" sz="18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859105F-583F-490C-A164-DF9AC9999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Veilige gehechtheid?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89456" y="2798385"/>
            <a:ext cx="10597729" cy="3283260"/>
          </a:xfrm>
        </p:spPr>
        <p:txBody>
          <a:bodyPr anchor="ctr">
            <a:normAutofit/>
          </a:bodyPr>
          <a:lstStyle/>
          <a:p>
            <a:r>
              <a:rPr lang="nl-NL" sz="1900"/>
              <a:t>Meer verwijzingen voor geestelijke gezondheidszorg en speciaal onderwijs, oververtegenwoordiging </a:t>
            </a:r>
          </a:p>
          <a:p>
            <a:pPr>
              <a:buNone/>
            </a:pPr>
            <a:endParaRPr lang="nl-NL" sz="1900"/>
          </a:p>
          <a:p>
            <a:r>
              <a:rPr lang="nl-NL" sz="1900"/>
              <a:t>Gehechtheidservaringen </a:t>
            </a:r>
          </a:p>
          <a:p>
            <a:pPr>
              <a:buNone/>
            </a:pPr>
            <a:r>
              <a:rPr lang="nl-NL" sz="1900"/>
              <a:t>    in tehuizen of </a:t>
            </a:r>
          </a:p>
          <a:p>
            <a:pPr>
              <a:buNone/>
            </a:pPr>
            <a:r>
              <a:rPr lang="nl-NL" sz="1900"/>
              <a:t>    mishandelingen </a:t>
            </a:r>
          </a:p>
          <a:p>
            <a:pPr>
              <a:buNone/>
            </a:pPr>
            <a:r>
              <a:rPr lang="nl-NL" sz="1900"/>
              <a:t>    blijven nieuwe</a:t>
            </a:r>
          </a:p>
          <a:p>
            <a:pPr>
              <a:buNone/>
            </a:pPr>
            <a:r>
              <a:rPr lang="nl-NL" sz="1900"/>
              <a:t>    gehechtheidsrelaties </a:t>
            </a:r>
          </a:p>
          <a:p>
            <a:pPr>
              <a:buNone/>
            </a:pPr>
            <a:r>
              <a:rPr lang="nl-NL" sz="1900"/>
              <a:t>    beïnvloeden </a:t>
            </a:r>
          </a:p>
          <a:p>
            <a:endParaRPr lang="nl-NL" sz="1900"/>
          </a:p>
        </p:txBody>
      </p:sp>
    </p:spTree>
    <p:extLst>
      <p:ext uri="{BB962C8B-B14F-4D97-AF65-F5344CB8AC3E}">
        <p14:creationId xmlns:p14="http://schemas.microsoft.com/office/powerpoint/2010/main" val="322652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177758-12DD-4CC9-902C-4B9C51CB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7B74A1-AC23-4029-85C2-6C2D4C277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07024" y="685801"/>
            <a:ext cx="5776976" cy="1716314"/>
          </a:xfrm>
        </p:spPr>
        <p:txBody>
          <a:bodyPr anchor="t">
            <a:normAutofit/>
          </a:bodyPr>
          <a:lstStyle/>
          <a:p>
            <a:r>
              <a:rPr lang="nl-NL" sz="5000"/>
              <a:t>Opvoeding </a:t>
            </a:r>
          </a:p>
        </p:txBody>
      </p:sp>
      <p:sp>
        <p:nvSpPr>
          <p:cNvPr id="14" name="Graphic 14">
            <a:extLst>
              <a:ext uri="{FF2B5EF4-FFF2-40B4-BE49-F238E27FC236}">
                <a16:creationId xmlns:a16="http://schemas.microsoft.com/office/drawing/2014/main" id="{30FF6FEE-5B11-4DDB-8635-80A979844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4826D4F-0F27-467B-B336-0423F92F4A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6759" y="914399"/>
            <a:ext cx="5072883" cy="5072883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D949E97-66D7-467B-BDD7-5166EF523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96128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Graphic 14">
            <a:extLst>
              <a:ext uri="{FF2B5EF4-FFF2-40B4-BE49-F238E27FC236}">
                <a16:creationId xmlns:a16="http://schemas.microsoft.com/office/drawing/2014/main" id="{29C6353F-64ED-4D08-9A61-1E27D8746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07024" y="2575345"/>
            <a:ext cx="5776976" cy="3498885"/>
          </a:xfrm>
        </p:spPr>
        <p:txBody>
          <a:bodyPr>
            <a:normAutofit/>
          </a:bodyPr>
          <a:lstStyle/>
          <a:p>
            <a:r>
              <a:rPr lang="nl-NL" sz="1800" dirty="0"/>
              <a:t>Weinig onderzoek naar ouderschapsvaardigheden van adoptieouders </a:t>
            </a:r>
          </a:p>
          <a:p>
            <a:endParaRPr lang="nl-NL" sz="1800" dirty="0"/>
          </a:p>
          <a:p>
            <a:r>
              <a:rPr lang="nl-NL" sz="1800" dirty="0"/>
              <a:t>Groeiende nieuwsgierigheid naar herkomst</a:t>
            </a:r>
          </a:p>
          <a:p>
            <a:r>
              <a:rPr lang="nl-NL" sz="1800" dirty="0"/>
              <a:t>Extra vragen over herkomst tijdens adolescentie </a:t>
            </a:r>
          </a:p>
          <a:p>
            <a:r>
              <a:rPr lang="nl-NL" sz="1800" dirty="0">
                <a:hlinkClick r:id="rId5"/>
              </a:rPr>
              <a:t>https://adoptie.nl/adoptieouders/vib-g/</a:t>
            </a:r>
            <a:endParaRPr lang="nl-NL" sz="1800" dirty="0"/>
          </a:p>
          <a:p>
            <a:endParaRPr lang="nl-NL" sz="18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611A8EB-A9A5-412E-B620-0BFA41C6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Beter af?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nl-NL" sz="1900">
                <a:solidFill>
                  <a:srgbClr val="000000"/>
                </a:solidFill>
              </a:rPr>
              <a:t>Betere medische, fysieke, pedagogische en psychologische mogelijkheden na adoptie </a:t>
            </a:r>
          </a:p>
          <a:p>
            <a:r>
              <a:rPr lang="nl-NL" sz="1900">
                <a:solidFill>
                  <a:srgbClr val="000000"/>
                </a:solidFill>
              </a:rPr>
              <a:t>Toch meer gedragsproblemen, hoewel kleine verschillen</a:t>
            </a:r>
          </a:p>
          <a:p>
            <a:r>
              <a:rPr lang="nl-NL" sz="1900">
                <a:solidFill>
                  <a:srgbClr val="000000"/>
                </a:solidFill>
              </a:rPr>
              <a:t>Grote verschillen in oververtegenwoordiging geestelijke gezondheidszorg </a:t>
            </a:r>
          </a:p>
          <a:p>
            <a:endParaRPr lang="nl-NL" sz="1900">
              <a:solidFill>
                <a:srgbClr val="000000"/>
              </a:solidFill>
            </a:endParaRPr>
          </a:p>
          <a:p>
            <a:r>
              <a:rPr lang="nl-NL" sz="1900">
                <a:solidFill>
                  <a:srgbClr val="000000"/>
                </a:solidFill>
              </a:rPr>
              <a:t>Alles afwegend is adoptie een </a:t>
            </a:r>
            <a:r>
              <a:rPr lang="nl-NL" sz="1900" b="1">
                <a:solidFill>
                  <a:srgbClr val="000000"/>
                </a:solidFill>
              </a:rPr>
              <a:t>zeer succesvolle pedagogische interventie</a:t>
            </a:r>
            <a:r>
              <a:rPr lang="nl-NL" sz="1900">
                <a:solidFill>
                  <a:srgbClr val="000000"/>
                </a:solidFill>
              </a:rPr>
              <a:t>: hogere IQ-scores, fysieke groei, meer veilige gehechtheid in vergelijking met kinderen in tehuizen, geen substantieel verschil in zelfwaardering en zelfvertrouwen</a:t>
            </a:r>
          </a:p>
          <a:p>
            <a:r>
              <a:rPr lang="nl-NL" sz="1900">
                <a:solidFill>
                  <a:srgbClr val="000000"/>
                </a:solidFill>
              </a:rPr>
              <a:t>Toch op sommige punten achter: kleiner postuur, kleinere hoofdomtrek, meer onveilige en gedesorganiseerde gehechtheid adoptiekinderen t.o.v. niet-adoptie kinderen</a:t>
            </a:r>
          </a:p>
          <a:p>
            <a:endParaRPr lang="nl-NL" sz="1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95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179F7551-E956-43CB-8F36-268A5DA44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id="{53E68D9A-86E1-4C0E-BBF2-8769D0523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3805"/>
            <a:ext cx="6313655" cy="5696020"/>
          </a:xfrm>
          <a:custGeom>
            <a:avLst/>
            <a:gdLst>
              <a:gd name="connsiteX0" fmla="*/ 0 w 6313655"/>
              <a:gd name="connsiteY0" fmla="*/ 0 h 5696020"/>
              <a:gd name="connsiteX1" fmla="*/ 6313655 w 6313655"/>
              <a:gd name="connsiteY1" fmla="*/ 0 h 5696020"/>
              <a:gd name="connsiteX2" fmla="*/ 3550375 w 6313655"/>
              <a:gd name="connsiteY2" fmla="*/ 5696020 h 5696020"/>
              <a:gd name="connsiteX3" fmla="*/ 0 w 6313655"/>
              <a:gd name="connsiteY3" fmla="*/ 5696020 h 5696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13655" h="5696020">
                <a:moveTo>
                  <a:pt x="0" y="0"/>
                </a:moveTo>
                <a:lnTo>
                  <a:pt x="6313655" y="0"/>
                </a:lnTo>
                <a:lnTo>
                  <a:pt x="3550375" y="5696020"/>
                </a:lnTo>
                <a:lnTo>
                  <a:pt x="0" y="569602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926351"/>
            <a:ext cx="3805518" cy="2892625"/>
          </a:xfrm>
        </p:spPr>
        <p:txBody>
          <a:bodyPr anchor="b"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Ethisch verantwoord?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313655" y="926351"/>
            <a:ext cx="5040144" cy="5091953"/>
          </a:xfrm>
        </p:spPr>
        <p:txBody>
          <a:bodyPr anchor="ctr">
            <a:norm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Adoptie vaak in diskrediet als ultieme vorm van menselijke exploitatie </a:t>
            </a:r>
          </a:p>
          <a:p>
            <a:r>
              <a:rPr lang="nl-NL" sz="2000" dirty="0">
                <a:solidFill>
                  <a:schemeClr val="bg1"/>
                </a:solidFill>
              </a:rPr>
              <a:t>Zwarte markten van adoptie</a:t>
            </a:r>
          </a:p>
          <a:p>
            <a:pPr>
              <a:buNone/>
            </a:pPr>
            <a:endParaRPr lang="nl-NL" sz="2000" dirty="0">
              <a:solidFill>
                <a:schemeClr val="bg1"/>
              </a:solidFill>
            </a:endParaRPr>
          </a:p>
          <a:p>
            <a:r>
              <a:rPr lang="nl-NL" sz="2000" dirty="0">
                <a:solidFill>
                  <a:schemeClr val="bg1"/>
                </a:solidFill>
              </a:rPr>
              <a:t>Twee categorieën adoptie: </a:t>
            </a:r>
          </a:p>
          <a:p>
            <a:pPr>
              <a:buNone/>
            </a:pPr>
            <a:r>
              <a:rPr lang="nl-NL" sz="2000" dirty="0">
                <a:solidFill>
                  <a:schemeClr val="bg1"/>
                </a:solidFill>
              </a:rPr>
              <a:t>		* Adoptie van weeskinderen </a:t>
            </a:r>
            <a:r>
              <a:rPr lang="nl-NL" sz="2000" dirty="0">
                <a:solidFill>
                  <a:schemeClr val="bg1"/>
                </a:solidFill>
                <a:latin typeface="Calibri"/>
              </a:rPr>
              <a:t>→ </a:t>
            </a:r>
            <a:r>
              <a:rPr lang="nl-NL" sz="2000" dirty="0">
                <a:solidFill>
                  <a:schemeClr val="bg1"/>
                </a:solidFill>
              </a:rPr>
              <a:t>gerechtvaardigd 		wanneer kind thuis en gezinsleven krijgt </a:t>
            </a:r>
          </a:p>
          <a:p>
            <a:pPr>
              <a:buNone/>
            </a:pPr>
            <a:r>
              <a:rPr lang="nl-NL" sz="2000" dirty="0">
                <a:solidFill>
                  <a:schemeClr val="bg1"/>
                </a:solidFill>
              </a:rPr>
              <a:t>		* Adoptie van afgestane of verlaten kinderen </a:t>
            </a:r>
            <a:r>
              <a:rPr lang="nl-NL" sz="2000" dirty="0">
                <a:solidFill>
                  <a:schemeClr val="bg1"/>
                </a:solidFill>
                <a:latin typeface="Calibri"/>
              </a:rPr>
              <a:t>→ 		</a:t>
            </a:r>
            <a:r>
              <a:rPr lang="nl-NL" sz="2000" dirty="0">
                <a:solidFill>
                  <a:schemeClr val="bg1"/>
                </a:solidFill>
              </a:rPr>
              <a:t>ethisch dilemma</a:t>
            </a:r>
          </a:p>
          <a:p>
            <a:pPr>
              <a:buNone/>
            </a:pP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>
                <a:solidFill>
                  <a:schemeClr val="bg1"/>
                </a:solidFill>
                <a:hlinkClick r:id="rId3"/>
              </a:rPr>
              <a:t>http://nos.nl/nieuwsuur/video/2141079-raad-jeugdbescherming-pleit-voor-stop-adoptie.html</a:t>
            </a:r>
            <a:endParaRPr lang="nl-NL" sz="2000" dirty="0">
              <a:solidFill>
                <a:schemeClr val="bg1"/>
              </a:solidFill>
            </a:endParaRPr>
          </a:p>
          <a:p>
            <a:pPr>
              <a:buNone/>
            </a:pPr>
            <a:endParaRPr lang="nl-NL" sz="2000" dirty="0">
              <a:solidFill>
                <a:schemeClr val="bg1"/>
              </a:solidFill>
            </a:endParaRPr>
          </a:p>
          <a:p>
            <a:pPr>
              <a:buNone/>
            </a:pPr>
            <a:endParaRPr lang="nl-NL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3896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D12192-08EC-4B50-8DE1-D803FABF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9F0EA0-386F-444B-80FE-60274499D6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219200" y="685800"/>
            <a:ext cx="109728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62D6955C-623F-4E24-BDCB-C554684CBF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3366236" y="-2655252"/>
            <a:ext cx="5486400" cy="121889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696024"/>
            <a:ext cx="8788527" cy="2253552"/>
          </a:xfrm>
        </p:spPr>
        <p:txBody>
          <a:bodyPr anchor="t">
            <a:normAutofit/>
          </a:bodyPr>
          <a:lstStyle/>
          <a:p>
            <a:r>
              <a:rPr lang="nl-NL" sz="5000"/>
              <a:t>Haags adoptieverdrag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AB5C45D-C7A1-415B-948E-994325EF7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3133724"/>
            <a:ext cx="8788527" cy="2746621"/>
          </a:xfrm>
        </p:spPr>
        <p:txBody>
          <a:bodyPr>
            <a:normAutofit/>
          </a:bodyPr>
          <a:lstStyle/>
          <a:p>
            <a:r>
              <a:rPr lang="nl-NL" altLang="en-US" sz="1800"/>
              <a:t>Haags adoptieverdrag (1993)</a:t>
            </a:r>
          </a:p>
          <a:p>
            <a:pPr lvl="1"/>
            <a:r>
              <a:rPr lang="nl-NL" altLang="en-US" sz="1800"/>
              <a:t>Goed regelen afstanddoen</a:t>
            </a:r>
          </a:p>
          <a:p>
            <a:pPr lvl="1"/>
            <a:r>
              <a:rPr lang="nl-NL" altLang="en-US" sz="1800"/>
              <a:t>Subsidiariteitsbeginsel</a:t>
            </a:r>
          </a:p>
          <a:p>
            <a:pPr lvl="1"/>
            <a:r>
              <a:rPr lang="nl-NL" altLang="en-US" sz="1800"/>
              <a:t>Ouder bij kind</a:t>
            </a:r>
          </a:p>
          <a:p>
            <a:pPr lvl="1"/>
            <a:r>
              <a:rPr lang="nl-NL" altLang="en-US" sz="1800"/>
              <a:t>Geen contact vooraf</a:t>
            </a:r>
          </a:p>
          <a:p>
            <a:pPr lvl="1"/>
            <a:r>
              <a:rPr lang="nl-NL" altLang="en-US" sz="1800"/>
              <a:t>Akkoord na info (zonder kind te zien) </a:t>
            </a:r>
          </a:p>
          <a:p>
            <a:pPr lvl="1"/>
            <a:r>
              <a:rPr lang="nl-NL" altLang="en-US" sz="1800"/>
              <a:t>Geen onevenredige kosten bemiddeling</a:t>
            </a:r>
          </a:p>
          <a:p>
            <a:endParaRPr lang="nl-N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859105F-583F-490C-A164-DF9AC9999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10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D12192-08EC-4B50-8DE1-D803FABF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9F0EA0-386F-444B-80FE-60274499D6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219200" y="685800"/>
            <a:ext cx="109728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62D6955C-623F-4E24-BDCB-C554684CBF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3366236" y="-2655252"/>
            <a:ext cx="5486400" cy="1218895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63040" y="696024"/>
            <a:ext cx="8788527" cy="2253552"/>
          </a:xfrm>
        </p:spPr>
        <p:txBody>
          <a:bodyPr anchor="t">
            <a:normAutofit/>
          </a:bodyPr>
          <a:lstStyle/>
          <a:p>
            <a:r>
              <a:rPr lang="nl-NL" sz="5000"/>
              <a:t>Samenvatting adoptie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AB5C45D-C7A1-415B-948E-994325EF7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63040" y="3133724"/>
            <a:ext cx="8788527" cy="2746621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nl-NL" sz="1800" dirty="0"/>
              <a:t>Adoptie is ethisch verantwoord wanneer:</a:t>
            </a:r>
          </a:p>
          <a:p>
            <a:pPr>
              <a:buNone/>
            </a:pPr>
            <a:r>
              <a:rPr lang="nl-NL" sz="1800" dirty="0"/>
              <a:t>	* Structurele pogingen om biologische ouders die in armoede leven in staat te stellen hun eigen kinderen op te voeden</a:t>
            </a:r>
          </a:p>
          <a:p>
            <a:pPr>
              <a:buFont typeface="Arial" pitchFamily="34" charset="0"/>
              <a:buChar char="•"/>
            </a:pPr>
            <a:r>
              <a:rPr lang="nl-NL" sz="1800" dirty="0"/>
              <a:t>Rekening houden met adoptiedriehoek en Haags adoptie verdrag </a:t>
            </a:r>
          </a:p>
          <a:p>
            <a:pPr>
              <a:buFont typeface="Arial" pitchFamily="34" charset="0"/>
              <a:buChar char="•"/>
            </a:pPr>
            <a:endParaRPr lang="nl-NL" sz="1800" dirty="0"/>
          </a:p>
          <a:p>
            <a:pPr>
              <a:buFont typeface="Arial" pitchFamily="34" charset="0"/>
              <a:buChar char="•"/>
            </a:pPr>
            <a:r>
              <a:rPr lang="nl-NL" sz="1800" dirty="0"/>
              <a:t>Vergelijkbaar o.g.v. gehechtheidrelaties, intelligentie en zelfvertrouwen </a:t>
            </a:r>
          </a:p>
          <a:p>
            <a:pPr>
              <a:buFont typeface="Arial" pitchFamily="34" charset="0"/>
              <a:buChar char="•"/>
            </a:pPr>
            <a:r>
              <a:rPr lang="nl-NL" sz="1800" dirty="0"/>
              <a:t>Slechte omstandigheden in land van herkomst en veerkracht adoptiekinderen: adoptie lijkt goed alternatief voor opgroeien in kindertehuis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859105F-583F-490C-A164-DF9AC9999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4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135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6089904" cy="1426464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eaLnBrk="1" hangingPunct="1"/>
            <a:r>
              <a:rPr lang="en-US" altLang="nl-NL">
                <a:solidFill>
                  <a:srgbClr val="FFFFFF"/>
                </a:solidFill>
              </a:rPr>
              <a:t>Adoptie: verdieping en discussie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9456" y="2798385"/>
            <a:ext cx="10597729" cy="3283260"/>
          </a:xfrm>
        </p:spPr>
        <p:txBody>
          <a:bodyPr anchor="ctr">
            <a:norm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sz="2700"/>
          </a:p>
          <a:p>
            <a:pPr eaLnBrk="1" hangingPunct="1">
              <a:spcBef>
                <a:spcPct val="50000"/>
              </a:spcBef>
              <a:defRPr/>
            </a:pPr>
            <a:r>
              <a:rPr lang="en-US" sz="2700"/>
              <a:t>Is adoptie een goede optie?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700"/>
              <a:t>Open of gesloten adoptie?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700"/>
              <a:t>Moet de mogelijkheid </a:t>
            </a:r>
            <a:r>
              <a:rPr lang="en-US" sz="2700" u="sng"/>
              <a:t>altijd</a:t>
            </a:r>
            <a:r>
              <a:rPr lang="en-US" sz="2700"/>
              <a:t> bestaan biologische ouders te ontmoeten?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700"/>
              <a:t>Impact van de zoektocht</a:t>
            </a:r>
          </a:p>
          <a:p>
            <a:pPr lvl="1" eaLnBrk="1" hangingPunct="1">
              <a:defRPr/>
            </a:pPr>
            <a:r>
              <a:rPr lang="en-US" sz="2700"/>
              <a:t>Gevolgen bij wel of geen succes</a:t>
            </a:r>
          </a:p>
          <a:p>
            <a:pPr marL="0" indent="0">
              <a:spcBef>
                <a:spcPct val="50000"/>
              </a:spcBef>
              <a:buNone/>
              <a:defRPr/>
            </a:pPr>
            <a:endParaRPr lang="nl-NL" sz="2700"/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  <a:defRPr/>
            </a:pPr>
            <a:endParaRPr lang="nl-NL" sz="2700"/>
          </a:p>
        </p:txBody>
      </p:sp>
    </p:spTree>
    <p:extLst>
      <p:ext uri="{BB962C8B-B14F-4D97-AF65-F5344CB8AC3E}">
        <p14:creationId xmlns:p14="http://schemas.microsoft.com/office/powerpoint/2010/main" val="2430828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177758-12DD-4CC9-902C-4B9C51CB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7B74A1-AC23-4029-85C2-6C2D4C277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24" y="685801"/>
            <a:ext cx="5776976" cy="1716314"/>
          </a:xfrm>
        </p:spPr>
        <p:txBody>
          <a:bodyPr anchor="t">
            <a:normAutofit/>
          </a:bodyPr>
          <a:lstStyle/>
          <a:p>
            <a:r>
              <a:rPr lang="nl-NL" sz="5000"/>
              <a:t>Inhoud college </a:t>
            </a:r>
          </a:p>
        </p:txBody>
      </p:sp>
      <p:sp>
        <p:nvSpPr>
          <p:cNvPr id="14" name="Graphic 14">
            <a:extLst>
              <a:ext uri="{FF2B5EF4-FFF2-40B4-BE49-F238E27FC236}">
                <a16:creationId xmlns:a16="http://schemas.microsoft.com/office/drawing/2014/main" id="{30FF6FEE-5B11-4DDB-8635-80A979844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1560220-5178-45FA-AE82-4D2C949215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6759" y="914399"/>
            <a:ext cx="5072883" cy="5072883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D949E97-66D7-467B-BDD7-5166EF523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96128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Graphic 14">
            <a:extLst>
              <a:ext uri="{FF2B5EF4-FFF2-40B4-BE49-F238E27FC236}">
                <a16:creationId xmlns:a16="http://schemas.microsoft.com/office/drawing/2014/main" id="{29C6353F-64ED-4D08-9A61-1E27D8746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7024" y="2575345"/>
            <a:ext cx="5776976" cy="3498885"/>
          </a:xfrm>
        </p:spPr>
        <p:txBody>
          <a:bodyPr>
            <a:normAutofit/>
          </a:bodyPr>
          <a:lstStyle/>
          <a:p>
            <a:r>
              <a:rPr lang="nl-NL" sz="1800"/>
              <a:t>Adoptie</a:t>
            </a:r>
          </a:p>
          <a:p>
            <a:r>
              <a:rPr lang="nl-NL" sz="1800"/>
              <a:t>Interventies </a:t>
            </a:r>
          </a:p>
          <a:p>
            <a:r>
              <a:rPr lang="nl-NL" sz="1800"/>
              <a:t>Observeren ouder-kind interacties </a:t>
            </a:r>
          </a:p>
          <a:p>
            <a:r>
              <a:rPr lang="nl-NL" sz="1800"/>
              <a:t>Pedagogisch adviseren </a:t>
            </a:r>
          </a:p>
          <a:p>
            <a:endParaRPr lang="nl-NL" sz="18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611A8EB-A9A5-412E-B620-0BFA41C6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33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nl-NL">
                <a:solidFill>
                  <a:schemeClr val="accent1"/>
                </a:solidFill>
              </a:rPr>
              <a:t>Na dit college weten jullie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nl-NL" sz="2200"/>
              <a:t>Wat adoptie inhoudt en aan welke voorwaarden adoptie moet voldoen</a:t>
            </a:r>
          </a:p>
          <a:p>
            <a:r>
              <a:rPr lang="nl-NL" sz="2200"/>
              <a:t>Wat er wordt bedoeld met de adoptiedriehoek</a:t>
            </a:r>
          </a:p>
          <a:p>
            <a:r>
              <a:rPr lang="nl-NL" sz="2200"/>
              <a:t>Welke ontwikkelingskansen en bedreigingen adoptie kan bieden</a:t>
            </a:r>
          </a:p>
          <a:p>
            <a:r>
              <a:rPr lang="nl-NL" sz="2200"/>
              <a:t>Welke ethische dilemma’s verbonden zijn met adoptie </a:t>
            </a:r>
          </a:p>
          <a:p>
            <a:r>
              <a:rPr lang="nl-NL" sz="2200"/>
              <a:t>Wat het Haags adoptieverdrag inhoudt </a:t>
            </a:r>
          </a:p>
          <a:p>
            <a:r>
              <a:rPr lang="nl-NL" sz="2200"/>
              <a:t>Hoe videofeedback ingezet kan worden om sensitief ouderschap te stimuleren</a:t>
            </a:r>
          </a:p>
          <a:p>
            <a:r>
              <a:rPr lang="nl-NL" sz="2200"/>
              <a:t>Hoe ‘’speaking for the child’’ en de ‘’sensitiviteitsketen’’ worden toegepast </a:t>
            </a:r>
          </a:p>
          <a:p>
            <a:r>
              <a:rPr lang="nl-NL" sz="2200"/>
              <a:t>Wat pedagogisch adviseren is </a:t>
            </a:r>
          </a:p>
          <a:p>
            <a:endParaRPr lang="nl-NL" sz="2200"/>
          </a:p>
          <a:p>
            <a:endParaRPr lang="nl-NL" sz="2200"/>
          </a:p>
        </p:txBody>
      </p:sp>
    </p:spTree>
    <p:extLst>
      <p:ext uri="{BB962C8B-B14F-4D97-AF65-F5344CB8AC3E}">
        <p14:creationId xmlns:p14="http://schemas.microsoft.com/office/powerpoint/2010/main" val="1306686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5177758-12DD-4CC9-902C-4B9C51CB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07B74A1-AC23-4029-85C2-6C2D4C277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07024" y="685801"/>
            <a:ext cx="5776976" cy="1716314"/>
          </a:xfrm>
        </p:spPr>
        <p:txBody>
          <a:bodyPr anchor="t">
            <a:normAutofit/>
          </a:bodyPr>
          <a:lstStyle/>
          <a:p>
            <a:r>
              <a:rPr lang="nl-NL" sz="5000"/>
              <a:t>Adoptie definitie  </a:t>
            </a:r>
          </a:p>
        </p:txBody>
      </p:sp>
      <p:sp>
        <p:nvSpPr>
          <p:cNvPr id="22" name="Graphic 14">
            <a:extLst>
              <a:ext uri="{FF2B5EF4-FFF2-40B4-BE49-F238E27FC236}">
                <a16:creationId xmlns:a16="http://schemas.microsoft.com/office/drawing/2014/main" id="{30FF6FEE-5B11-4DDB-8635-80A979844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41C30F1-5083-47A3-B934-040DAA6F71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759" y="2601133"/>
            <a:ext cx="5072883" cy="3386149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AD949E97-66D7-467B-BDD7-5166EF523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96128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raphic 14">
            <a:extLst>
              <a:ext uri="{FF2B5EF4-FFF2-40B4-BE49-F238E27FC236}">
                <a16:creationId xmlns:a16="http://schemas.microsoft.com/office/drawing/2014/main" id="{29C6353F-64ED-4D08-9A61-1E27D8746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11A8EB-A9A5-412E-B620-0BFA41C6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ijdelijke aanduiding voor inhoud 2">
            <a:extLst>
              <a:ext uri="{FF2B5EF4-FFF2-40B4-BE49-F238E27FC236}">
                <a16:creationId xmlns:a16="http://schemas.microsoft.com/office/drawing/2014/main" id="{F587C5E6-199E-4B76-9CD7-330ACF35D2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897806"/>
              </p:ext>
            </p:extLst>
          </p:nvPr>
        </p:nvGraphicFramePr>
        <p:xfrm>
          <a:off x="5907024" y="2575345"/>
          <a:ext cx="5776976" cy="3498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12270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nl-NL">
                <a:solidFill>
                  <a:schemeClr val="accent1"/>
                </a:solidFill>
              </a:rPr>
              <a:t>Adoptie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jdelijke aanduiding voor inhoud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nl-NL" sz="2000"/>
              <a:t>Geplaatste buitenlandse adoptiekinderen sterk teruggelopen in Nederland (Ministerie van Veiligheid en Justitie, 2015, 2016)</a:t>
            </a:r>
          </a:p>
          <a:p>
            <a:endParaRPr lang="nl-NL" sz="2000"/>
          </a:p>
          <a:p>
            <a:r>
              <a:rPr lang="nl-NL" sz="2000"/>
              <a:t>2010: 705 plaatsingen</a:t>
            </a:r>
          </a:p>
          <a:p>
            <a:r>
              <a:rPr lang="nl-NL" sz="2000"/>
              <a:t>2015: 304 plaatsingen</a:t>
            </a:r>
          </a:p>
          <a:p>
            <a:endParaRPr lang="nl-NL" sz="2000"/>
          </a:p>
          <a:p>
            <a:r>
              <a:rPr lang="nl-NL" sz="2000"/>
              <a:t>Oorzaak: minder aanmeldingen potentiële ouders, </a:t>
            </a:r>
          </a:p>
          <a:p>
            <a:pPr>
              <a:buNone/>
            </a:pPr>
            <a:r>
              <a:rPr lang="nl-NL" sz="2000"/>
              <a:t>    levensstandaard landen verbeterd, vaker in eigen land opgevangen</a:t>
            </a:r>
          </a:p>
          <a:p>
            <a:pPr>
              <a:buNone/>
            </a:pPr>
            <a:endParaRPr lang="nl-NL" sz="2000"/>
          </a:p>
          <a:p>
            <a:pPr>
              <a:buFont typeface="Arial" pitchFamily="34" charset="0"/>
              <a:buChar char="•"/>
            </a:pPr>
            <a:r>
              <a:rPr lang="nl-NL" sz="2000"/>
              <a:t>Adoptie special needs kinderen toename </a:t>
            </a:r>
          </a:p>
          <a:p>
            <a:pPr>
              <a:buFont typeface="Arial" pitchFamily="34" charset="0"/>
              <a:buChar char="•"/>
            </a:pPr>
            <a:r>
              <a:rPr lang="nl-NL" sz="2000"/>
              <a:t>2015: 80% een special need</a:t>
            </a:r>
          </a:p>
          <a:p>
            <a:pPr>
              <a:buNone/>
            </a:pPr>
            <a:endParaRPr lang="nl-NL" sz="2000"/>
          </a:p>
          <a:p>
            <a:pPr>
              <a:buNone/>
            </a:pPr>
            <a:endParaRPr lang="nl-NL" sz="2000"/>
          </a:p>
          <a:p>
            <a:pPr>
              <a:buNone/>
            </a:pPr>
            <a:endParaRPr lang="nl-NL" sz="2000"/>
          </a:p>
          <a:p>
            <a:pPr>
              <a:buNone/>
            </a:pPr>
            <a:endParaRPr lang="nl-NL"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Adoptie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Redenen 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nl-NL" dirty="0"/>
              <a:t>landen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l-NL" dirty="0"/>
              <a:t>Vurige kinderwens belangrijkste reden adoptie  </a:t>
            </a:r>
          </a:p>
          <a:p>
            <a:r>
              <a:rPr lang="nl-NL" dirty="0"/>
              <a:t>Minderheid (10%) adoptieouders idealistische motieven: bezorgdheid overbevolking of begaan met kinderen in slechte omstandigheden </a:t>
            </a:r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l-NL" dirty="0"/>
              <a:t>Bolivia</a:t>
            </a:r>
          </a:p>
          <a:p>
            <a:r>
              <a:rPr lang="nl-NL" dirty="0"/>
              <a:t>Bulgarije</a:t>
            </a:r>
          </a:p>
          <a:p>
            <a:r>
              <a:rPr lang="nl-NL" dirty="0"/>
              <a:t>China</a:t>
            </a:r>
          </a:p>
          <a:p>
            <a:r>
              <a:rPr lang="nl-NL" dirty="0"/>
              <a:t>Kongo</a:t>
            </a:r>
          </a:p>
          <a:p>
            <a:r>
              <a:rPr lang="nl-NL" dirty="0" err="1"/>
              <a:t>Filipijnen</a:t>
            </a:r>
            <a:endParaRPr lang="nl-NL" dirty="0"/>
          </a:p>
          <a:p>
            <a:r>
              <a:rPr lang="nl-NL" dirty="0"/>
              <a:t>Hongarije</a:t>
            </a:r>
          </a:p>
          <a:p>
            <a:r>
              <a:rPr lang="nl-NL" dirty="0"/>
              <a:t>Nigeria</a:t>
            </a:r>
          </a:p>
          <a:p>
            <a:r>
              <a:rPr lang="nl-NL" dirty="0"/>
              <a:t>Nicaragua</a:t>
            </a:r>
          </a:p>
          <a:p>
            <a:r>
              <a:rPr lang="nl-NL" dirty="0"/>
              <a:t>Sri Lanka</a:t>
            </a:r>
          </a:p>
          <a:p>
            <a:r>
              <a:rPr lang="nl-NL" dirty="0"/>
              <a:t>Taiwan </a:t>
            </a:r>
          </a:p>
          <a:p>
            <a:r>
              <a:rPr lang="nl-NL" dirty="0"/>
              <a:t>VS </a:t>
            </a:r>
          </a:p>
          <a:p>
            <a:r>
              <a:rPr lang="nl-NL" dirty="0"/>
              <a:t>Zuid-Afrika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nl-NL" sz="2800"/>
              <a:t>Adoptiedriehoek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3468" y="2638043"/>
            <a:ext cx="3363974" cy="3415623"/>
          </a:xfrm>
        </p:spPr>
        <p:txBody>
          <a:bodyPr>
            <a:normAutofit/>
          </a:bodyPr>
          <a:lstStyle/>
          <a:p>
            <a:r>
              <a:rPr lang="nl-NL" sz="2000"/>
              <a:t>De biologische ouders</a:t>
            </a:r>
          </a:p>
          <a:p>
            <a:r>
              <a:rPr lang="nl-NL" sz="2000"/>
              <a:t>Het geadopteerde kind</a:t>
            </a:r>
          </a:p>
          <a:p>
            <a:r>
              <a:rPr lang="nl-NL" sz="2000"/>
              <a:t>De adoptieouders </a:t>
            </a:r>
          </a:p>
          <a:p>
            <a:pPr>
              <a:buNone/>
            </a:pPr>
            <a:endParaRPr lang="nl-NL" sz="2000"/>
          </a:p>
          <a:p>
            <a:r>
              <a:rPr lang="nl-NL" sz="2000"/>
              <a:t>Geen adoptie bij good enough ouderschap </a:t>
            </a:r>
            <a:r>
              <a:rPr lang="nl-NL" sz="2000">
                <a:latin typeface="Calibri"/>
              </a:rPr>
              <a:t>→</a:t>
            </a:r>
          </a:p>
          <a:p>
            <a:pPr>
              <a:buNone/>
            </a:pPr>
            <a:r>
              <a:rPr lang="nl-NL" sz="2000">
                <a:latin typeface="Calibri"/>
              </a:rPr>
              <a:t>    </a:t>
            </a:r>
            <a:r>
              <a:rPr lang="nl-NL" sz="2000"/>
              <a:t>minder dan optimale, maar nog wel voldoende opvoedingsomstandigheden</a:t>
            </a:r>
          </a:p>
          <a:p>
            <a:endParaRPr lang="nl-NL" sz="2000"/>
          </a:p>
          <a:p>
            <a:endParaRPr lang="nl-NL" sz="2000"/>
          </a:p>
          <a:p>
            <a:endParaRPr lang="nl-NL" sz="2000"/>
          </a:p>
        </p:txBody>
      </p:sp>
      <p:pic>
        <p:nvPicPr>
          <p:cNvPr id="51202" name="Picture 2" descr="Image result for de adoptiedriehoek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297763" y="1288835"/>
            <a:ext cx="6250769" cy="41194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64197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Inhaalslag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nl-NL" sz="2000" dirty="0">
                <a:solidFill>
                  <a:srgbClr val="000000"/>
                </a:solidFill>
              </a:rPr>
              <a:t>Adoptie een risicofactor of een curatieve interventie?</a:t>
            </a:r>
          </a:p>
          <a:p>
            <a:endParaRPr lang="nl-NL" sz="2000" dirty="0">
              <a:solidFill>
                <a:srgbClr val="000000"/>
              </a:solidFill>
            </a:endParaRPr>
          </a:p>
          <a:p>
            <a:r>
              <a:rPr lang="nl-NL" sz="2000" dirty="0">
                <a:solidFill>
                  <a:srgbClr val="000000"/>
                </a:solidFill>
              </a:rPr>
              <a:t>Depriverende omstandigheden voorafgaand aan adoptie</a:t>
            </a:r>
          </a:p>
          <a:p>
            <a:r>
              <a:rPr lang="nl-NL" sz="2000" dirty="0">
                <a:solidFill>
                  <a:srgbClr val="000000"/>
                </a:solidFill>
              </a:rPr>
              <a:t>Kindertehuis: weinig stimulatie, emotionele verwaarlozing, ontbreken stabiele relaties </a:t>
            </a:r>
          </a:p>
          <a:p>
            <a:r>
              <a:rPr lang="nl-NL" sz="2000" dirty="0">
                <a:solidFill>
                  <a:srgbClr val="000000"/>
                </a:solidFill>
              </a:rPr>
              <a:t>Negatieve ervaringen rond adoptieproces</a:t>
            </a:r>
          </a:p>
          <a:p>
            <a:endParaRPr lang="nl-NL" sz="2000" dirty="0">
              <a:solidFill>
                <a:srgbClr val="000000"/>
              </a:solidFill>
            </a:endParaRPr>
          </a:p>
          <a:p>
            <a:r>
              <a:rPr lang="nl-NL" sz="2000" dirty="0">
                <a:solidFill>
                  <a:srgbClr val="000000"/>
                </a:solidFill>
              </a:rPr>
              <a:t>Fysieke groei</a:t>
            </a:r>
          </a:p>
          <a:p>
            <a:r>
              <a:rPr lang="nl-NL" sz="2000" dirty="0">
                <a:solidFill>
                  <a:srgbClr val="000000"/>
                </a:solidFill>
              </a:rPr>
              <a:t>Gehechtheid </a:t>
            </a:r>
          </a:p>
          <a:p>
            <a:r>
              <a:rPr lang="nl-NL" sz="2000" dirty="0">
                <a:solidFill>
                  <a:srgbClr val="000000"/>
                </a:solidFill>
              </a:rPr>
              <a:t>Cognitieve ontwikkeling en schoolprestaties </a:t>
            </a:r>
          </a:p>
          <a:p>
            <a:r>
              <a:rPr lang="nl-NL" sz="2000" dirty="0">
                <a:solidFill>
                  <a:srgbClr val="000000"/>
                </a:solidFill>
              </a:rPr>
              <a:t>Zelfwaardering </a:t>
            </a:r>
          </a:p>
          <a:p>
            <a:r>
              <a:rPr lang="nl-NL" sz="2000" dirty="0">
                <a:solidFill>
                  <a:srgbClr val="000000"/>
                </a:solidFill>
              </a:rPr>
              <a:t>Gedragsproblemen </a:t>
            </a:r>
          </a:p>
        </p:txBody>
      </p:sp>
    </p:spTree>
    <p:extLst>
      <p:ext uri="{BB962C8B-B14F-4D97-AF65-F5344CB8AC3E}">
        <p14:creationId xmlns:p14="http://schemas.microsoft.com/office/powerpoint/2010/main" val="134451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D12192-08EC-4B50-8DE1-D803FABF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9F0EA0-386F-444B-80FE-60274499D6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219200" y="685800"/>
            <a:ext cx="109728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62D6955C-623F-4E24-BDCB-C554684CBF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3366236" y="-2655252"/>
            <a:ext cx="5486400" cy="1218895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63040" y="696024"/>
            <a:ext cx="8788527" cy="2253552"/>
          </a:xfrm>
        </p:spPr>
        <p:txBody>
          <a:bodyPr anchor="t">
            <a:normAutofit/>
          </a:bodyPr>
          <a:lstStyle/>
          <a:p>
            <a:r>
              <a:rPr lang="nl-NL" sz="5000"/>
              <a:t>Meta-analyses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AB5C45D-C7A1-415B-948E-994325EF7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63040" y="3133724"/>
            <a:ext cx="8788527" cy="2746621"/>
          </a:xfrm>
        </p:spPr>
        <p:txBody>
          <a:bodyPr>
            <a:normAutofit/>
          </a:bodyPr>
          <a:lstStyle/>
          <a:p>
            <a:r>
              <a:rPr lang="nl-NL" sz="1700"/>
              <a:t>Fysieke groei: tehuisopvoeding negatief effect (lengte)groei</a:t>
            </a:r>
          </a:p>
          <a:p>
            <a:r>
              <a:rPr lang="nl-NL" sz="1700"/>
              <a:t>Na adoptie → toename in lengte en gewicht, niet in hoofdomtrek</a:t>
            </a:r>
          </a:p>
          <a:p>
            <a:r>
              <a:rPr lang="nl-NL" sz="1700"/>
              <a:t>Gehechtheid: adoptiekinderen minder vaak veilig (B) en vaker gedesorganiseerd gehecht (D) dan niet-geadopteerde leeftijdgenoten </a:t>
            </a:r>
          </a:p>
          <a:p>
            <a:r>
              <a:rPr lang="nl-NL" sz="1700"/>
              <a:t>Adoptiekinderen zijn in vergelijking met tehuiskinderen veel minder vaak gedesorganiseerd gehecht</a:t>
            </a:r>
          </a:p>
          <a:p>
            <a:r>
              <a:rPr lang="nl-NL" sz="1700"/>
              <a:t>Leeftijd belangrijke factor </a:t>
            </a:r>
          </a:p>
          <a:p>
            <a:r>
              <a:rPr lang="nl-NL" sz="1700"/>
              <a:t>Voor eerste levensjaar geadopteerd: even vaak veilig gehecht als niet-geadopteerde kinderen</a:t>
            </a:r>
          </a:p>
          <a:p>
            <a:endParaRPr lang="nl-NL" sz="17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859105F-583F-490C-A164-DF9AC9999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9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429BF1A67E641B09F2EAAF27E91D3" ma:contentTypeVersion="12" ma:contentTypeDescription="Een nieuw document maken." ma:contentTypeScope="" ma:versionID="4291d71a0b444373c70db0e2359280b1">
  <xsd:schema xmlns:xsd="http://www.w3.org/2001/XMLSchema" xmlns:xs="http://www.w3.org/2001/XMLSchema" xmlns:p="http://schemas.microsoft.com/office/2006/metadata/properties" xmlns:ns3="ee5ad45f-5c26-4269-94b9-a38f6ca33220" xmlns:ns4="f0c2a196-fb86-4a80-b53b-494531e97d44" targetNamespace="http://schemas.microsoft.com/office/2006/metadata/properties" ma:root="true" ma:fieldsID="c1c358b9f33173bc688a3c18d7c26f14" ns3:_="" ns4:_="">
    <xsd:import namespace="ee5ad45f-5c26-4269-94b9-a38f6ca33220"/>
    <xsd:import namespace="f0c2a196-fb86-4a80-b53b-494531e97d4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5ad45f-5c26-4269-94b9-a38f6ca332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c2a196-fb86-4a80-b53b-494531e97d4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56E45D-E342-4F92-9541-D1C4958D6E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E074B4-BCD1-441B-A7B7-15AA459D51A0}">
  <ds:schemaRefs>
    <ds:schemaRef ds:uri="http://schemas.microsoft.com/office/infopath/2007/PartnerControls"/>
    <ds:schemaRef ds:uri="http://www.w3.org/XML/1998/namespace"/>
    <ds:schemaRef ds:uri="http://purl.org/dc/terms/"/>
    <ds:schemaRef ds:uri="http://purl.org/dc/dcmitype/"/>
    <ds:schemaRef ds:uri="f0c2a196-fb86-4a80-b53b-494531e97d44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ee5ad45f-5c26-4269-94b9-a38f6ca33220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AD65F97-A552-4A24-8495-F8E13A4C10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5ad45f-5c26-4269-94b9-a38f6ca33220"/>
    <ds:schemaRef ds:uri="f0c2a196-fb86-4a80-b53b-494531e97d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667</Words>
  <Application>Microsoft Office PowerPoint</Application>
  <PresentationFormat>Breedbeeld</PresentationFormat>
  <Paragraphs>160</Paragraphs>
  <Slides>18</Slides>
  <Notes>15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Helvetica Neue Medium</vt:lpstr>
      <vt:lpstr>Wingdings</vt:lpstr>
      <vt:lpstr>Kantoorthema</vt:lpstr>
      <vt:lpstr>Adoptie, </vt:lpstr>
      <vt:lpstr>Inhoud college </vt:lpstr>
      <vt:lpstr>Na dit college weten jullie </vt:lpstr>
      <vt:lpstr>Adoptie definitie  </vt:lpstr>
      <vt:lpstr>Adoptie </vt:lpstr>
      <vt:lpstr>Adoptie</vt:lpstr>
      <vt:lpstr>Adoptiedriehoek</vt:lpstr>
      <vt:lpstr>Inhaalslag </vt:lpstr>
      <vt:lpstr>Meta-analyses </vt:lpstr>
      <vt:lpstr>Meta-analyses </vt:lpstr>
      <vt:lpstr>Meta-analyses </vt:lpstr>
      <vt:lpstr>Veilige gehechtheid?</vt:lpstr>
      <vt:lpstr>Opvoeding </vt:lpstr>
      <vt:lpstr>Beter af?</vt:lpstr>
      <vt:lpstr>Ethisch verantwoord?</vt:lpstr>
      <vt:lpstr>Haags adoptieverdrag </vt:lpstr>
      <vt:lpstr>Samenvatting adoptie </vt:lpstr>
      <vt:lpstr>Adoptie: verdieping en discussie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Adoptie, interventies en pedagogisch adviseren</dc:title>
  <dc:creator>Koen Steinhauer</dc:creator>
  <cp:lastModifiedBy>Mariëlle  Huisman</cp:lastModifiedBy>
  <cp:revision>2</cp:revision>
  <dcterms:created xsi:type="dcterms:W3CDTF">2020-03-03T13:19:40Z</dcterms:created>
  <dcterms:modified xsi:type="dcterms:W3CDTF">2020-03-31T11:51:57Z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0x0101003C1429BF1A67E641B09F2EAAF27E91D3</vt:lpwstr>
  </property>
</Properties>
</file>